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jpeg"/>
  <Override PartName="/ppt/media/image9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7" r:id="rId5"/>
    <p:sldId id="260" r:id="rId6"/>
    <p:sldId id="261" r:id="rId7"/>
    <p:sldId id="265" r:id="rId8"/>
    <p:sldId id="267" r:id="rId9"/>
    <p:sldId id="266" r:id="rId10"/>
    <p:sldId id="277" r:id="rId11"/>
    <p:sldId id="268" r:id="rId12"/>
    <p:sldId id="262" r:id="rId13"/>
    <p:sldId id="288" r:id="rId14"/>
    <p:sldId id="287" r:id="rId15"/>
    <p:sldId id="283" r:id="rId16"/>
    <p:sldId id="284" r:id="rId17"/>
    <p:sldId id="285" r:id="rId18"/>
    <p:sldId id="264" r:id="rId19"/>
    <p:sldId id="289" r:id="rId20"/>
    <p:sldId id="274" r:id="rId21"/>
    <p:sldId id="291" r:id="rId22"/>
    <p:sldId id="292" r:id="rId23"/>
    <p:sldId id="293" r:id="rId24"/>
    <p:sldId id="290" r:id="rId25"/>
    <p:sldId id="281" r:id="rId26"/>
    <p:sldId id="275" r:id="rId27"/>
    <p:sldId id="294" r:id="rId28"/>
    <p:sldId id="269" r:id="rId29"/>
    <p:sldId id="270" r:id="rId30"/>
    <p:sldId id="278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le gratecap" initials="Gg" lastIdx="1" clrIdx="0">
    <p:extLst>
      <p:ext uri="{19B8F6BF-5375-455C-9EA6-DF929625EA0E}">
        <p15:presenceInfo xmlns:p15="http://schemas.microsoft.com/office/powerpoint/2012/main" userId="8bdfcf11500baf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C"/>
    <a:srgbClr val="2F2F2F"/>
    <a:srgbClr val="0C5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BurnUp</a:t>
            </a:r>
            <a:r>
              <a:rPr lang="en-US" baseline="0"/>
              <a:t> Chart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Feuil1!$D$5</c:f>
              <c:strCache>
                <c:ptCount val="1"/>
                <c:pt idx="0">
                  <c:v>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7611111111111112E-2"/>
                  <c:y val="-3.00579615048118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D1D-4D80-8DAD-B57A4FFF2C2E}"/>
                </c:ext>
              </c:extLst>
            </c:dLbl>
            <c:dLbl>
              <c:idx val="1"/>
              <c:layout>
                <c:manualLayout>
                  <c:x val="-2.038888888888889E-2"/>
                  <c:y val="-3.46875911344415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1D-4D80-8DAD-B57A4FFF2C2E}"/>
                </c:ext>
              </c:extLst>
            </c:dLbl>
            <c:dLbl>
              <c:idx val="2"/>
              <c:layout>
                <c:manualLayout>
                  <c:x val="-2.8722222222222222E-2"/>
                  <c:y val="-3.9317220764071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1D-4D80-8DAD-B57A4FFF2C2E}"/>
                </c:ext>
              </c:extLst>
            </c:dLbl>
            <c:dLbl>
              <c:idx val="3"/>
              <c:layout>
                <c:manualLayout>
                  <c:x val="-2.7166666666666665E-2"/>
                  <c:y val="-4.3946850393700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1D-4D80-8DAD-B57A4FFF2C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Feuil1!$C$6:$C$9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Feuil1!$D$6:$D$9</c:f>
              <c:numCache>
                <c:formatCode>General</c:formatCode>
                <c:ptCount val="4"/>
                <c:pt idx="0">
                  <c:v>0</c:v>
                </c:pt>
                <c:pt idx="1">
                  <c:v>180</c:v>
                </c:pt>
                <c:pt idx="2">
                  <c:v>320</c:v>
                </c:pt>
                <c:pt idx="3">
                  <c:v>460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D1D-4D80-8DAD-B57A4FFF2C2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736184528"/>
        <c:axId val="477543616"/>
      </c:scatterChart>
      <c:valAx>
        <c:axId val="736184528"/>
        <c:scaling>
          <c:orientation val="minMax"/>
          <c:max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Nombre</a:t>
                </a:r>
                <a:r>
                  <a:rPr lang="en-US" baseline="0"/>
                  <a:t> de sprints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77543616"/>
        <c:crosses val="autoZero"/>
        <c:crossBetween val="midCat"/>
        <c:majorUnit val="1"/>
      </c:valAx>
      <c:valAx>
        <c:axId val="4775436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Points d'impotance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36184528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22B6A67-4E55-4E51-95EB-C8294C84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" y="-667940"/>
            <a:ext cx="14630400" cy="81938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0131935-8D02-4825-90B4-F336667CCA8E}"/>
              </a:ext>
            </a:extLst>
          </p:cNvPr>
          <p:cNvSpPr txBox="1"/>
          <p:nvPr/>
        </p:nvSpPr>
        <p:spPr>
          <a:xfrm>
            <a:off x="3366727" y="2967335"/>
            <a:ext cx="5354351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  <a:softEdge rad="0"/>
          </a:effectLst>
        </p:spPr>
        <p:txBody>
          <a:bodyPr wrap="none" rtlCol="0">
            <a:spAutoFit/>
          </a:bodyPr>
          <a:lstStyle/>
          <a:p>
            <a:r>
              <a:rPr lang="fr-FR" sz="6000" b="1" cap="all" spc="-150" dirty="0">
                <a:solidFill>
                  <a:schemeClr val="bg1"/>
                </a:solidFill>
                <a:latin typeface="Montserrat" panose="00000500000000000000" pitchFamily="2" charset="0"/>
                <a:cs typeface="Dubai Medium" panose="020B0604020202020204" pitchFamily="34" charset="-78"/>
              </a:rPr>
              <a:t>BoVoyages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DDC3BD5-BBB0-4463-8C63-8DB643B33539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270F385-968A-45A4-BA88-665963AF50B1}"/>
              </a:ext>
            </a:extLst>
          </p:cNvPr>
          <p:cNvSpPr txBox="1"/>
          <p:nvPr/>
        </p:nvSpPr>
        <p:spPr>
          <a:xfrm>
            <a:off x="218084" y="155779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Architecture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4" y="1023620"/>
            <a:ext cx="1207467" cy="12074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AA2458-C548-4642-96FB-607FE2190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137" y="4056107"/>
            <a:ext cx="900000" cy="90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943B1E0-099B-4964-B58B-8E6C7FF23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405" y="5881054"/>
            <a:ext cx="3454699" cy="87383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619FEF2-D159-47B1-854E-8C8FB27939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12173" r="12178" b="12742"/>
          <a:stretch/>
        </p:blipFill>
        <p:spPr>
          <a:xfrm>
            <a:off x="2375886" y="4103864"/>
            <a:ext cx="721508" cy="720000"/>
          </a:xfrm>
          <a:prstGeom prst="rect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EEC321F8-9852-4F41-AE7F-C4137632B643}"/>
              </a:ext>
            </a:extLst>
          </p:cNvPr>
          <p:cNvGrpSpPr/>
          <p:nvPr/>
        </p:nvGrpSpPr>
        <p:grpSpPr>
          <a:xfrm>
            <a:off x="1159267" y="1161905"/>
            <a:ext cx="9873466" cy="5267590"/>
            <a:chOff x="1324976" y="1295255"/>
            <a:chExt cx="9873466" cy="526759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6975D7-3B04-4220-B946-5D33AD442ECC}"/>
                </a:ext>
              </a:extLst>
            </p:cNvPr>
            <p:cNvSpPr/>
            <p:nvPr/>
          </p:nvSpPr>
          <p:spPr>
            <a:xfrm>
              <a:off x="3681633" y="2710796"/>
              <a:ext cx="5160153" cy="158951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6511ACC-FBCF-4FFF-AF14-89BA083D24AF}"/>
                </a:ext>
              </a:extLst>
            </p:cNvPr>
            <p:cNvSpPr/>
            <p:nvPr/>
          </p:nvSpPr>
          <p:spPr>
            <a:xfrm>
              <a:off x="1324976" y="3160902"/>
              <a:ext cx="2139192" cy="932985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5CB3B4C-FCE6-4C63-ABE7-304A3926B60B}"/>
                </a:ext>
              </a:extLst>
            </p:cNvPr>
            <p:cNvSpPr txBox="1"/>
            <p:nvPr/>
          </p:nvSpPr>
          <p:spPr>
            <a:xfrm>
              <a:off x="1519172" y="3304229"/>
              <a:ext cx="1750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>
                  <a:latin typeface="Montserrat" panose="00000500000000000000" pitchFamily="2" charset="0"/>
                </a:rPr>
                <a:t>Présentation</a:t>
              </a:r>
            </a:p>
            <a:p>
              <a:pPr algn="ctr"/>
              <a:r>
                <a:rPr lang="fr-FR" i="1" dirty="0">
                  <a:latin typeface="Montserrat" panose="00000500000000000000" pitchFamily="2" charset="0"/>
                </a:rPr>
                <a:t>Spring MVC</a:t>
              </a: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071092BD-0493-4F61-8285-984CF0984B27}"/>
                </a:ext>
              </a:extLst>
            </p:cNvPr>
            <p:cNvGrpSpPr/>
            <p:nvPr/>
          </p:nvGrpSpPr>
          <p:grpSpPr>
            <a:xfrm>
              <a:off x="3899097" y="3160902"/>
              <a:ext cx="4725224" cy="932985"/>
              <a:chOff x="5664792" y="2894202"/>
              <a:chExt cx="4725224" cy="93298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F60D88-AB39-4BDF-AABC-2B324EE37F20}"/>
                  </a:ext>
                </a:extLst>
              </p:cNvPr>
              <p:cNvSpPr/>
              <p:nvPr/>
            </p:nvSpPr>
            <p:spPr>
              <a:xfrm>
                <a:off x="5664792" y="2894202"/>
                <a:ext cx="2139192" cy="932985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E3D7870-283D-465E-9E4A-7CC3C89D916A}"/>
                  </a:ext>
                </a:extLst>
              </p:cNvPr>
              <p:cNvSpPr txBox="1"/>
              <p:nvPr/>
            </p:nvSpPr>
            <p:spPr>
              <a:xfrm>
                <a:off x="5674643" y="3037529"/>
                <a:ext cx="21194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b="1" dirty="0">
                    <a:latin typeface="Montserrat" panose="00000500000000000000" pitchFamily="2" charset="0"/>
                  </a:rPr>
                  <a:t>Service</a:t>
                </a:r>
              </a:p>
              <a:p>
                <a:pPr algn="ctr"/>
                <a:r>
                  <a:rPr lang="fr-FR" i="1" dirty="0">
                    <a:latin typeface="Montserrat" panose="00000500000000000000" pitchFamily="2" charset="0"/>
                  </a:rPr>
                  <a:t>Spring Data JPA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7F20B0-D5A5-4F81-9A30-C0ACCC356EB6}"/>
                  </a:ext>
                </a:extLst>
              </p:cNvPr>
              <p:cNvSpPr/>
              <p:nvPr/>
            </p:nvSpPr>
            <p:spPr>
              <a:xfrm>
                <a:off x="8250824" y="2894202"/>
                <a:ext cx="2139192" cy="932985"/>
              </a:xfrm>
              <a:prstGeom prst="rect">
                <a:avLst/>
              </a:prstGeom>
              <a:noFill/>
              <a:ln w="25400">
                <a:solidFill>
                  <a:srgbClr val="0C54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6042374-125F-4FFC-92CC-2BA4965243A4}"/>
                  </a:ext>
                </a:extLst>
              </p:cNvPr>
              <p:cNvSpPr txBox="1"/>
              <p:nvPr/>
            </p:nvSpPr>
            <p:spPr>
              <a:xfrm>
                <a:off x="8260675" y="3037529"/>
                <a:ext cx="21194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b="1" dirty="0">
                    <a:latin typeface="Montserrat" panose="00000500000000000000" pitchFamily="2" charset="0"/>
                  </a:rPr>
                  <a:t>Persistance</a:t>
                </a:r>
              </a:p>
              <a:p>
                <a:pPr algn="ctr"/>
                <a:r>
                  <a:rPr lang="fr-FR" i="1" dirty="0">
                    <a:latin typeface="Montserrat" panose="00000500000000000000" pitchFamily="2" charset="0"/>
                  </a:rPr>
                  <a:t>Spring Data JPA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D84A73-C591-4A22-8E6D-1144AF1A1E6D}"/>
                </a:ext>
              </a:extLst>
            </p:cNvPr>
            <p:cNvSpPr/>
            <p:nvPr/>
          </p:nvSpPr>
          <p:spPr>
            <a:xfrm>
              <a:off x="9059250" y="3160902"/>
              <a:ext cx="2139192" cy="932985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63F164D-B328-463C-9679-D4475A49687C}"/>
                </a:ext>
              </a:extLst>
            </p:cNvPr>
            <p:cNvSpPr txBox="1"/>
            <p:nvPr/>
          </p:nvSpPr>
          <p:spPr>
            <a:xfrm>
              <a:off x="9469396" y="3304229"/>
              <a:ext cx="13308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>
                  <a:latin typeface="Montserrat" panose="00000500000000000000" pitchFamily="2" charset="0"/>
                </a:rPr>
                <a:t>Database</a:t>
              </a:r>
              <a:endParaRPr lang="fr-FR" b="1" dirty="0">
                <a:latin typeface="Montserrat" panose="00000500000000000000" pitchFamily="2" charset="0"/>
              </a:endParaRPr>
            </a:p>
            <a:p>
              <a:pPr algn="ctr"/>
              <a:r>
                <a:rPr lang="fr-FR" i="1" dirty="0">
                  <a:latin typeface="Montserrat" panose="00000500000000000000" pitchFamily="2" charset="0"/>
                </a:rPr>
                <a:t>MySQL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68825E4-FF59-4453-A3AA-547A0E778FD7}"/>
                </a:ext>
              </a:extLst>
            </p:cNvPr>
            <p:cNvSpPr txBox="1"/>
            <p:nvPr/>
          </p:nvSpPr>
          <p:spPr>
            <a:xfrm>
              <a:off x="3681633" y="2710796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Métier</a:t>
              </a:r>
            </a:p>
          </p:txBody>
        </p:sp>
        <p:sp>
          <p:nvSpPr>
            <p:cNvPr id="18" name="Cylindre 17">
              <a:extLst>
                <a:ext uri="{FF2B5EF4-FFF2-40B4-BE49-F238E27FC236}">
                  <a16:creationId xmlns:a16="http://schemas.microsoft.com/office/drawing/2014/main" id="{18B644D8-AEA1-4E86-85DE-6B8A6B873F20}"/>
                </a:ext>
              </a:extLst>
            </p:cNvPr>
            <p:cNvSpPr/>
            <p:nvPr/>
          </p:nvSpPr>
          <p:spPr>
            <a:xfrm>
              <a:off x="9718228" y="1295255"/>
              <a:ext cx="821236" cy="1770077"/>
            </a:xfrm>
            <a:prstGeom prst="can">
              <a:avLst/>
            </a:prstGeom>
            <a:solidFill>
              <a:schemeClr val="tx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8BFF8E4F-9C2D-41AC-83DF-D8529F252E57}"/>
                </a:ext>
              </a:extLst>
            </p:cNvPr>
            <p:cNvCxnSpPr>
              <a:cxnSpLocks/>
              <a:stCxn id="11" idx="1"/>
              <a:endCxn id="9" idx="3"/>
            </p:cNvCxnSpPr>
            <p:nvPr/>
          </p:nvCxnSpPr>
          <p:spPr>
            <a:xfrm flipH="1">
              <a:off x="6038289" y="3627395"/>
              <a:ext cx="4468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26B65AA7-66DE-4B95-86ED-9DC77E3EA53F}"/>
                </a:ext>
              </a:extLst>
            </p:cNvPr>
            <p:cNvCxnSpPr>
              <a:cxnSpLocks/>
              <a:stCxn id="9" idx="1"/>
              <a:endCxn id="3" idx="3"/>
            </p:cNvCxnSpPr>
            <p:nvPr/>
          </p:nvCxnSpPr>
          <p:spPr>
            <a:xfrm flipH="1">
              <a:off x="3464168" y="3627395"/>
              <a:ext cx="4349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049E8AEA-E248-46AC-8854-D42A655C854C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>
            <a:xfrm>
              <a:off x="2394572" y="4093887"/>
              <a:ext cx="0" cy="13115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140" y="5405483"/>
              <a:ext cx="1816864" cy="1157362"/>
            </a:xfrm>
            <a:prstGeom prst="rect">
              <a:avLst/>
            </a:prstGeom>
          </p:spPr>
        </p:pic>
      </p:grp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278C3CC-AD1F-4DA9-97ED-3107C5207EF4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8458612" y="3494045"/>
            <a:ext cx="4349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43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1371136" y="931069"/>
            <a:ext cx="9449729" cy="49958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ontserrat" panose="00000500000000000000" pitchFamily="2" charset="0"/>
              </a:rPr>
              <a:t>REALISATION</a:t>
            </a:r>
            <a:endParaRPr lang="fr-F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56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53B621-29FF-4403-9DC5-5E1B4A51CED7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82EBE99-409D-4F5D-81EB-A7FB4664D931}"/>
              </a:ext>
            </a:extLst>
          </p:cNvPr>
          <p:cNvSpPr txBox="1"/>
          <p:nvPr/>
        </p:nvSpPr>
        <p:spPr>
          <a:xfrm>
            <a:off x="218084" y="155779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Fonctionnalités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E05D24-DD66-4A1E-8156-D32A6DAA2774}"/>
              </a:ext>
            </a:extLst>
          </p:cNvPr>
          <p:cNvSpPr txBox="1"/>
          <p:nvPr/>
        </p:nvSpPr>
        <p:spPr>
          <a:xfrm>
            <a:off x="310885" y="1837189"/>
            <a:ext cx="115702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2000" dirty="0">
                <a:latin typeface="Montserrat" panose="00000500000000000000" pitchFamily="2" charset="0"/>
              </a:rPr>
              <a:t>Pour un </a:t>
            </a:r>
            <a:r>
              <a:rPr lang="fr-FR" sz="2000" b="1" dirty="0">
                <a:latin typeface="Montserrat" panose="00000500000000000000" pitchFamily="2" charset="0"/>
              </a:rPr>
              <a:t>client</a:t>
            </a:r>
            <a:r>
              <a:rPr lang="fr-FR" sz="2000" dirty="0">
                <a:latin typeface="Montserrat" panose="00000500000000000000" pitchFamily="2" charset="0"/>
              </a:rPr>
              <a:t> :</a:t>
            </a:r>
          </a:p>
          <a:p>
            <a:pPr algn="just"/>
            <a:endParaRPr lang="fr-FR" sz="2000" dirty="0">
              <a:latin typeface="Montserrat" panose="00000500000000000000" pitchFamily="2" charset="0"/>
            </a:endParaRP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→ </a:t>
            </a:r>
            <a:r>
              <a:rPr lang="fr-FR" sz="2000" b="1" dirty="0">
                <a:latin typeface="Montserrat" panose="00000500000000000000" pitchFamily="2" charset="0"/>
              </a:rPr>
              <a:t>Consulter</a:t>
            </a:r>
            <a:r>
              <a:rPr lang="fr-FR" sz="2000" dirty="0">
                <a:latin typeface="Montserrat" panose="00000500000000000000" pitchFamily="2" charset="0"/>
              </a:rPr>
              <a:t> la liste de destinations</a:t>
            </a: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→ </a:t>
            </a:r>
            <a:r>
              <a:rPr lang="fr-FR" sz="2000" b="1" dirty="0">
                <a:latin typeface="Montserrat" panose="00000500000000000000" pitchFamily="2" charset="0"/>
              </a:rPr>
              <a:t>Choisir</a:t>
            </a:r>
            <a:r>
              <a:rPr lang="fr-FR" sz="2000" dirty="0">
                <a:latin typeface="Montserrat" panose="00000500000000000000" pitchFamily="2" charset="0"/>
              </a:rPr>
              <a:t> une destination et des dates de voyage</a:t>
            </a: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→ </a:t>
            </a:r>
            <a:r>
              <a:rPr lang="fr-FR" sz="2000" b="1" dirty="0">
                <a:latin typeface="Montserrat" panose="00000500000000000000" pitchFamily="2" charset="0"/>
              </a:rPr>
              <a:t>Renseigner</a:t>
            </a:r>
            <a:r>
              <a:rPr lang="fr-FR" sz="2000" dirty="0">
                <a:latin typeface="Montserrat" panose="00000500000000000000" pitchFamily="2" charset="0"/>
              </a:rPr>
              <a:t> les participants et le client pour commander un voyage</a:t>
            </a: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→ </a:t>
            </a:r>
            <a:r>
              <a:rPr lang="fr-FR" sz="2000" b="1" dirty="0">
                <a:latin typeface="Montserrat" panose="00000500000000000000" pitchFamily="2" charset="0"/>
              </a:rPr>
              <a:t>S’authentifier</a:t>
            </a:r>
            <a:r>
              <a:rPr lang="fr-FR" sz="2000" dirty="0">
                <a:latin typeface="Montserrat" panose="00000500000000000000" pitchFamily="2" charset="0"/>
              </a:rPr>
              <a:t> pour accéder aux informations concernant le voyage commandé</a:t>
            </a:r>
          </a:p>
          <a:p>
            <a:pPr algn="just"/>
            <a:endParaRPr lang="fr-FR" sz="2000" dirty="0">
              <a:latin typeface="Montserrat" panose="00000500000000000000" pitchFamily="2" charset="0"/>
            </a:endParaRPr>
          </a:p>
          <a:p>
            <a:pPr algn="just"/>
            <a:endParaRPr lang="fr-FR" sz="2000" dirty="0">
              <a:latin typeface="Montserrat" panose="00000500000000000000" pitchFamily="2" charset="0"/>
            </a:endParaRPr>
          </a:p>
          <a:p>
            <a:pPr marL="285750" indent="-285750" algn="just">
              <a:buFontTx/>
              <a:buChar char="-"/>
            </a:pPr>
            <a:r>
              <a:rPr lang="fr-FR" sz="2000" dirty="0">
                <a:latin typeface="Montserrat" panose="00000500000000000000" pitchFamily="2" charset="0"/>
              </a:rPr>
              <a:t>Pour un </a:t>
            </a:r>
            <a:r>
              <a:rPr lang="fr-FR" sz="2000" b="1" dirty="0">
                <a:latin typeface="Montserrat" panose="00000500000000000000" pitchFamily="2" charset="0"/>
              </a:rPr>
              <a:t>commercial</a:t>
            </a:r>
            <a:r>
              <a:rPr lang="fr-FR" sz="2000" dirty="0">
                <a:latin typeface="Montserrat" panose="00000500000000000000" pitchFamily="2" charset="0"/>
              </a:rPr>
              <a:t> :</a:t>
            </a:r>
          </a:p>
          <a:p>
            <a:pPr algn="just"/>
            <a:endParaRPr lang="fr-FR" sz="2000" dirty="0">
              <a:latin typeface="Montserrat" panose="00000500000000000000" pitchFamily="2" charset="0"/>
            </a:endParaRP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→ </a:t>
            </a:r>
            <a:r>
              <a:rPr lang="fr-FR" sz="2000" b="1" dirty="0">
                <a:latin typeface="Montserrat" panose="00000500000000000000" pitchFamily="2" charset="0"/>
              </a:rPr>
              <a:t>Gérer</a:t>
            </a:r>
            <a:r>
              <a:rPr lang="fr-FR" sz="2000" dirty="0">
                <a:latin typeface="Montserrat" panose="00000500000000000000" pitchFamily="2" charset="0"/>
              </a:rPr>
              <a:t> les destinations (ajout, modification, suppression)</a:t>
            </a: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→ </a:t>
            </a:r>
            <a:r>
              <a:rPr lang="fr-FR" sz="2000" b="1" dirty="0">
                <a:latin typeface="Montserrat" panose="00000500000000000000" pitchFamily="2" charset="0"/>
              </a:rPr>
              <a:t>Gérer</a:t>
            </a:r>
            <a:r>
              <a:rPr lang="fr-FR" sz="2000" dirty="0">
                <a:latin typeface="Montserrat" panose="00000500000000000000" pitchFamily="2" charset="0"/>
              </a:rPr>
              <a:t> les dates de voyage d’une destination (ajout, suppression)</a:t>
            </a:r>
          </a:p>
        </p:txBody>
      </p:sp>
    </p:spTree>
    <p:extLst>
      <p:ext uri="{BB962C8B-B14F-4D97-AF65-F5344CB8AC3E}">
        <p14:creationId xmlns:p14="http://schemas.microsoft.com/office/powerpoint/2010/main" val="46687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53B621-29FF-4403-9DC5-5E1B4A51CED7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82EBE99-409D-4F5D-81EB-A7FB4664D931}"/>
              </a:ext>
            </a:extLst>
          </p:cNvPr>
          <p:cNvSpPr txBox="1"/>
          <p:nvPr/>
        </p:nvSpPr>
        <p:spPr>
          <a:xfrm>
            <a:off x="218084" y="155779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Fonctionnalités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E05D24-DD66-4A1E-8156-D32A6DAA2774}"/>
              </a:ext>
            </a:extLst>
          </p:cNvPr>
          <p:cNvSpPr txBox="1"/>
          <p:nvPr/>
        </p:nvSpPr>
        <p:spPr>
          <a:xfrm>
            <a:off x="310885" y="1837189"/>
            <a:ext cx="115702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2000" dirty="0">
                <a:latin typeface="Montserrat" panose="00000500000000000000" pitchFamily="2" charset="0"/>
              </a:rPr>
              <a:t>Pour un </a:t>
            </a:r>
            <a:r>
              <a:rPr lang="fr-FR" sz="2000" b="1" dirty="0">
                <a:latin typeface="Montserrat" panose="00000500000000000000" pitchFamily="2" charset="0"/>
              </a:rPr>
              <a:t>client</a:t>
            </a:r>
            <a:r>
              <a:rPr lang="fr-FR" sz="2000" dirty="0">
                <a:latin typeface="Montserrat" panose="00000500000000000000" pitchFamily="2" charset="0"/>
              </a:rPr>
              <a:t> :</a:t>
            </a:r>
          </a:p>
          <a:p>
            <a:pPr algn="just"/>
            <a:endParaRPr lang="fr-FR" sz="2000" dirty="0">
              <a:latin typeface="Montserrat" panose="00000500000000000000" pitchFamily="2" charset="0"/>
            </a:endParaRP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</a:t>
            </a:r>
            <a:r>
              <a:rPr lang="fr-FR" sz="2000" dirty="0">
                <a:solidFill>
                  <a:srgbClr val="C00000"/>
                </a:solidFill>
                <a:latin typeface="Montserrat" panose="00000500000000000000" pitchFamily="2" charset="0"/>
              </a:rPr>
              <a:t>→ </a:t>
            </a:r>
            <a:r>
              <a:rPr lang="fr-FR" sz="2000" b="1" dirty="0">
                <a:solidFill>
                  <a:srgbClr val="C00000"/>
                </a:solidFill>
                <a:latin typeface="Montserrat" panose="00000500000000000000" pitchFamily="2" charset="0"/>
              </a:rPr>
              <a:t>Consulter</a:t>
            </a:r>
            <a:r>
              <a:rPr lang="fr-FR" sz="2000" dirty="0">
                <a:solidFill>
                  <a:srgbClr val="C00000"/>
                </a:solidFill>
                <a:latin typeface="Montserrat" panose="00000500000000000000" pitchFamily="2" charset="0"/>
              </a:rPr>
              <a:t> la liste de destinations</a:t>
            </a: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→ </a:t>
            </a:r>
            <a:r>
              <a:rPr lang="fr-FR" sz="2000" b="1" dirty="0">
                <a:latin typeface="Montserrat" panose="00000500000000000000" pitchFamily="2" charset="0"/>
              </a:rPr>
              <a:t>Choisir</a:t>
            </a:r>
            <a:r>
              <a:rPr lang="fr-FR" sz="2000" dirty="0">
                <a:latin typeface="Montserrat" panose="00000500000000000000" pitchFamily="2" charset="0"/>
              </a:rPr>
              <a:t> une destination et des dates de voyage</a:t>
            </a: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</a:t>
            </a:r>
            <a:r>
              <a:rPr lang="fr-FR" sz="2000" dirty="0">
                <a:solidFill>
                  <a:srgbClr val="C00000"/>
                </a:solidFill>
                <a:latin typeface="Montserrat" panose="00000500000000000000" pitchFamily="2" charset="0"/>
              </a:rPr>
              <a:t>→ </a:t>
            </a:r>
            <a:r>
              <a:rPr lang="fr-FR" sz="2000" b="1" dirty="0">
                <a:solidFill>
                  <a:srgbClr val="C00000"/>
                </a:solidFill>
                <a:latin typeface="Montserrat" panose="00000500000000000000" pitchFamily="2" charset="0"/>
              </a:rPr>
              <a:t>Renseigner</a:t>
            </a:r>
            <a:r>
              <a:rPr lang="fr-FR" sz="2000" dirty="0">
                <a:solidFill>
                  <a:srgbClr val="C00000"/>
                </a:solidFill>
                <a:latin typeface="Montserrat" panose="00000500000000000000" pitchFamily="2" charset="0"/>
              </a:rPr>
              <a:t> les participants et le client pour commander un voyage</a:t>
            </a: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</a:t>
            </a:r>
            <a:r>
              <a:rPr lang="fr-FR" sz="2000" dirty="0">
                <a:solidFill>
                  <a:srgbClr val="C00000"/>
                </a:solidFill>
                <a:latin typeface="Montserrat" panose="00000500000000000000" pitchFamily="2" charset="0"/>
              </a:rPr>
              <a:t>→ </a:t>
            </a:r>
            <a:r>
              <a:rPr lang="fr-FR" sz="2000" b="1" dirty="0">
                <a:solidFill>
                  <a:srgbClr val="C00000"/>
                </a:solidFill>
                <a:latin typeface="Montserrat" panose="00000500000000000000" pitchFamily="2" charset="0"/>
              </a:rPr>
              <a:t>S’authentifier</a:t>
            </a:r>
            <a:r>
              <a:rPr lang="fr-FR" sz="2000" dirty="0">
                <a:solidFill>
                  <a:srgbClr val="C00000"/>
                </a:solidFill>
                <a:latin typeface="Montserrat" panose="00000500000000000000" pitchFamily="2" charset="0"/>
              </a:rPr>
              <a:t> pour accéder aux informations concernant le voyage commandé</a:t>
            </a:r>
          </a:p>
          <a:p>
            <a:pPr algn="just"/>
            <a:endParaRPr lang="fr-FR" sz="2000" dirty="0">
              <a:latin typeface="Montserrat" panose="00000500000000000000" pitchFamily="2" charset="0"/>
            </a:endParaRPr>
          </a:p>
          <a:p>
            <a:pPr algn="just"/>
            <a:endParaRPr lang="fr-FR" sz="2000" dirty="0">
              <a:latin typeface="Montserrat" panose="00000500000000000000" pitchFamily="2" charset="0"/>
            </a:endParaRPr>
          </a:p>
          <a:p>
            <a:pPr marL="285750" indent="-285750" algn="just">
              <a:buFontTx/>
              <a:buChar char="-"/>
            </a:pPr>
            <a:r>
              <a:rPr lang="fr-FR" sz="2000" dirty="0">
                <a:latin typeface="Montserrat" panose="00000500000000000000" pitchFamily="2" charset="0"/>
              </a:rPr>
              <a:t>Pour un </a:t>
            </a:r>
            <a:r>
              <a:rPr lang="fr-FR" sz="2000" b="1" dirty="0">
                <a:latin typeface="Montserrat" panose="00000500000000000000" pitchFamily="2" charset="0"/>
              </a:rPr>
              <a:t>commercial</a:t>
            </a:r>
            <a:r>
              <a:rPr lang="fr-FR" sz="2000" dirty="0">
                <a:latin typeface="Montserrat" panose="00000500000000000000" pitchFamily="2" charset="0"/>
              </a:rPr>
              <a:t> :</a:t>
            </a:r>
          </a:p>
          <a:p>
            <a:pPr algn="just"/>
            <a:endParaRPr lang="fr-FR" sz="2000" dirty="0">
              <a:latin typeface="Montserrat" panose="00000500000000000000" pitchFamily="2" charset="0"/>
            </a:endParaRP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→ </a:t>
            </a:r>
            <a:r>
              <a:rPr lang="fr-FR" sz="2000" b="1" dirty="0">
                <a:latin typeface="Montserrat" panose="00000500000000000000" pitchFamily="2" charset="0"/>
              </a:rPr>
              <a:t>Gérer</a:t>
            </a:r>
            <a:r>
              <a:rPr lang="fr-FR" sz="2000" dirty="0">
                <a:latin typeface="Montserrat" panose="00000500000000000000" pitchFamily="2" charset="0"/>
              </a:rPr>
              <a:t> les destinations (ajout, modification, suppression)</a:t>
            </a:r>
          </a:p>
          <a:p>
            <a:pPr algn="just"/>
            <a:r>
              <a:rPr lang="fr-FR" sz="2000" dirty="0">
                <a:latin typeface="Montserrat" panose="00000500000000000000" pitchFamily="2" charset="0"/>
              </a:rPr>
              <a:t>	→ </a:t>
            </a:r>
            <a:r>
              <a:rPr lang="fr-FR" sz="2000" b="1" dirty="0">
                <a:latin typeface="Montserrat" panose="00000500000000000000" pitchFamily="2" charset="0"/>
              </a:rPr>
              <a:t>Gérer</a:t>
            </a:r>
            <a:r>
              <a:rPr lang="fr-FR" sz="2000" dirty="0">
                <a:latin typeface="Montserrat" panose="00000500000000000000" pitchFamily="2" charset="0"/>
              </a:rPr>
              <a:t> les dates de voyage d’une destination (ajout, suppression)</a:t>
            </a:r>
          </a:p>
        </p:txBody>
      </p:sp>
    </p:spTree>
    <p:extLst>
      <p:ext uri="{BB962C8B-B14F-4D97-AF65-F5344CB8AC3E}">
        <p14:creationId xmlns:p14="http://schemas.microsoft.com/office/powerpoint/2010/main" val="534752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5023090-8752-4368-8F4B-922EEEC98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780"/>
            <a:ext cx="12192000" cy="4851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BCB4A9-B4F8-4173-B9C1-A7B28FA32ACF}"/>
              </a:ext>
            </a:extLst>
          </p:cNvPr>
          <p:cNvSpPr/>
          <p:nvPr/>
        </p:nvSpPr>
        <p:spPr>
          <a:xfrm>
            <a:off x="0" y="834781"/>
            <a:ext cx="12192000" cy="602322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4E1ED35-5FBD-4445-A79E-CD4DB17B1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r="-1"/>
          <a:stretch/>
        </p:blipFill>
        <p:spPr>
          <a:xfrm>
            <a:off x="4690198" y="4238259"/>
            <a:ext cx="7502731" cy="26197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830FA1-CD85-47EB-B43F-D992B9A3381F}"/>
              </a:ext>
            </a:extLst>
          </p:cNvPr>
          <p:cNvSpPr/>
          <p:nvPr/>
        </p:nvSpPr>
        <p:spPr>
          <a:xfrm>
            <a:off x="5947794" y="6409189"/>
            <a:ext cx="587230" cy="2579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A39B16-1929-4FA1-B650-183BDA70A7EA}"/>
              </a:ext>
            </a:extLst>
          </p:cNvPr>
          <p:cNvSpPr/>
          <p:nvPr/>
        </p:nvSpPr>
        <p:spPr>
          <a:xfrm>
            <a:off x="8147948" y="6064814"/>
            <a:ext cx="2212456" cy="2579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589BAA-256B-47D5-9883-AFDD350F4BA4}"/>
              </a:ext>
            </a:extLst>
          </p:cNvPr>
          <p:cNvSpPr/>
          <p:nvPr/>
        </p:nvSpPr>
        <p:spPr>
          <a:xfrm>
            <a:off x="6815497" y="6063656"/>
            <a:ext cx="1254712" cy="2579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53B621-29FF-4403-9DC5-5E1B4A51CED7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82EBE99-409D-4F5D-81EB-A7FB4664D931}"/>
              </a:ext>
            </a:extLst>
          </p:cNvPr>
          <p:cNvSpPr txBox="1"/>
          <p:nvPr/>
        </p:nvSpPr>
        <p:spPr>
          <a:xfrm>
            <a:off x="218084" y="155779"/>
            <a:ext cx="7295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Fonctionnalité 1 : Liste de Destinations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53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2B3B87-1133-4C6B-9F59-AA82AD11E050}"/>
              </a:ext>
            </a:extLst>
          </p:cNvPr>
          <p:cNvSpPr/>
          <p:nvPr/>
        </p:nvSpPr>
        <p:spPr>
          <a:xfrm>
            <a:off x="0" y="834781"/>
            <a:ext cx="12192000" cy="602322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2D5D9C-3590-4329-8C4C-FAF4C045C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/>
          <a:stretch/>
        </p:blipFill>
        <p:spPr>
          <a:xfrm>
            <a:off x="218084" y="990562"/>
            <a:ext cx="7157576" cy="40105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4D7107-C114-4E78-91D7-72B12C659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72" y="5467156"/>
            <a:ext cx="6858957" cy="139084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484500D-DAB1-4EAC-A89D-273048E95280}"/>
              </a:ext>
            </a:extLst>
          </p:cNvPr>
          <p:cNvSpPr txBox="1"/>
          <p:nvPr/>
        </p:nvSpPr>
        <p:spPr>
          <a:xfrm>
            <a:off x="10023199" y="5098559"/>
            <a:ext cx="21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Base de données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4C3209-47E5-459E-A1ED-7132493330E9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6189CE-C98E-4FB4-96AF-886B2DFE2844}"/>
              </a:ext>
            </a:extLst>
          </p:cNvPr>
          <p:cNvSpPr txBox="1"/>
          <p:nvPr/>
        </p:nvSpPr>
        <p:spPr>
          <a:xfrm>
            <a:off x="218084" y="155779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Entité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02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ADD2C4-FC9D-435A-99D2-63CEF3B9A169}"/>
              </a:ext>
            </a:extLst>
          </p:cNvPr>
          <p:cNvSpPr/>
          <p:nvPr/>
        </p:nvSpPr>
        <p:spPr>
          <a:xfrm>
            <a:off x="0" y="828162"/>
            <a:ext cx="12192000" cy="6029838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CD3A338-D8D7-4B32-B709-4892730DD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" r="1"/>
          <a:stretch/>
        </p:blipFill>
        <p:spPr>
          <a:xfrm>
            <a:off x="218084" y="5945956"/>
            <a:ext cx="7239901" cy="4191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AD3192-E8DE-4383-9332-3321598C12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r="1"/>
          <a:stretch/>
        </p:blipFill>
        <p:spPr>
          <a:xfrm>
            <a:off x="218084" y="1024939"/>
            <a:ext cx="4329940" cy="58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70CBBC6-03C6-4357-BC8D-446883F403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/>
          <a:stretch/>
        </p:blipFill>
        <p:spPr>
          <a:xfrm>
            <a:off x="218084" y="2939722"/>
            <a:ext cx="6610726" cy="18576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63B52B-66B6-435B-B523-FEA83AB23EEE}"/>
              </a:ext>
            </a:extLst>
          </p:cNvPr>
          <p:cNvSpPr/>
          <p:nvPr/>
        </p:nvSpPr>
        <p:spPr>
          <a:xfrm>
            <a:off x="-1859" y="1929543"/>
            <a:ext cx="12191999" cy="7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6871C1-8258-4AB1-926C-E08DD186F9F3}"/>
              </a:ext>
            </a:extLst>
          </p:cNvPr>
          <p:cNvSpPr/>
          <p:nvPr/>
        </p:nvSpPr>
        <p:spPr>
          <a:xfrm>
            <a:off x="-1860" y="5013699"/>
            <a:ext cx="12191999" cy="7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C8CDE99-4808-4B31-A1CD-9FFA31CF3375}"/>
              </a:ext>
            </a:extLst>
          </p:cNvPr>
          <p:cNvSpPr txBox="1"/>
          <p:nvPr/>
        </p:nvSpPr>
        <p:spPr>
          <a:xfrm>
            <a:off x="10668826" y="576129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Persistance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5D23448-2D36-4304-B35F-891DF74EDF91}"/>
              </a:ext>
            </a:extLst>
          </p:cNvPr>
          <p:cNvSpPr txBox="1"/>
          <p:nvPr/>
        </p:nvSpPr>
        <p:spPr>
          <a:xfrm>
            <a:off x="11175375" y="2677134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Service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594B7B-CC79-4763-A10A-C568B68050E8}"/>
              </a:ext>
            </a:extLst>
          </p:cNvPr>
          <p:cNvSpPr txBox="1"/>
          <p:nvPr/>
        </p:nvSpPr>
        <p:spPr>
          <a:xfrm>
            <a:off x="11175375" y="83283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Service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6798C1-F8D3-4F32-BAC2-0CCC97BB8EB4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DB7F6C-5907-489C-B403-1ACA6AC9FB52}"/>
              </a:ext>
            </a:extLst>
          </p:cNvPr>
          <p:cNvSpPr txBox="1"/>
          <p:nvPr/>
        </p:nvSpPr>
        <p:spPr>
          <a:xfrm>
            <a:off x="218084" y="155779"/>
            <a:ext cx="4004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Service &amp; Repository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2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ADD2C4-FC9D-435A-99D2-63CEF3B9A169}"/>
              </a:ext>
            </a:extLst>
          </p:cNvPr>
          <p:cNvSpPr/>
          <p:nvPr/>
        </p:nvSpPr>
        <p:spPr>
          <a:xfrm>
            <a:off x="0" y="834781"/>
            <a:ext cx="12192000" cy="602322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A5E282B-765C-4AB0-91B7-F436CE9FE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r="-1"/>
          <a:stretch/>
        </p:blipFill>
        <p:spPr>
          <a:xfrm>
            <a:off x="218084" y="990562"/>
            <a:ext cx="7502731" cy="261974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D0A78DE-26E2-4746-9B66-72689F4A3C96}"/>
              </a:ext>
            </a:extLst>
          </p:cNvPr>
          <p:cNvSpPr txBox="1"/>
          <p:nvPr/>
        </p:nvSpPr>
        <p:spPr>
          <a:xfrm>
            <a:off x="10518144" y="83478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Présentation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2BE99-A5BB-49EF-AD34-21567C8DCC39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604B4A-1414-4D14-A884-99817BFFE3C1}"/>
              </a:ext>
            </a:extLst>
          </p:cNvPr>
          <p:cNvSpPr txBox="1"/>
          <p:nvPr/>
        </p:nvSpPr>
        <p:spPr>
          <a:xfrm>
            <a:off x="218084" y="155779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Controller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39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2B3B87-1133-4C6B-9F59-AA82AD11E050}"/>
              </a:ext>
            </a:extLst>
          </p:cNvPr>
          <p:cNvSpPr/>
          <p:nvPr/>
        </p:nvSpPr>
        <p:spPr>
          <a:xfrm>
            <a:off x="0" y="834781"/>
            <a:ext cx="12192000" cy="602322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202B656-D800-4F64-9D61-329FE4FA8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4" y="927342"/>
            <a:ext cx="6963747" cy="581106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44B488A-BE1B-4121-BFE6-622C5FCCD5D1}"/>
              </a:ext>
            </a:extLst>
          </p:cNvPr>
          <p:cNvSpPr txBox="1"/>
          <p:nvPr/>
        </p:nvSpPr>
        <p:spPr>
          <a:xfrm>
            <a:off x="10518144" y="83478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Présentation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5FB403-A5BF-4DD3-9D93-1BD77EB14F4A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7B7037B-5BD2-492F-A53F-D6D52C7CA4DF}"/>
              </a:ext>
            </a:extLst>
          </p:cNvPr>
          <p:cNvSpPr txBox="1"/>
          <p:nvPr/>
        </p:nvSpPr>
        <p:spPr>
          <a:xfrm>
            <a:off x="218084" y="155779"/>
            <a:ext cx="4426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JSP (Java Server Page)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88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5023090-8752-4368-8F4B-922EEEC98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780"/>
            <a:ext cx="12192000" cy="4851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53B621-29FF-4403-9DC5-5E1B4A51CED7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82EBE99-409D-4F5D-81EB-A7FB4664D931}"/>
              </a:ext>
            </a:extLst>
          </p:cNvPr>
          <p:cNvSpPr txBox="1"/>
          <p:nvPr/>
        </p:nvSpPr>
        <p:spPr>
          <a:xfrm>
            <a:off x="218084" y="155779"/>
            <a:ext cx="7295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Fonctionnalité 1 : Liste de Destinations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29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03B459-5318-4AAB-9E47-4D5A389A63F0}"/>
              </a:ext>
            </a:extLst>
          </p:cNvPr>
          <p:cNvSpPr/>
          <p:nvPr/>
        </p:nvSpPr>
        <p:spPr>
          <a:xfrm>
            <a:off x="470657" y="1702966"/>
            <a:ext cx="112506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b="1" dirty="0">
                <a:latin typeface="Montserrat" panose="00000500000000000000" pitchFamily="2" charset="0"/>
              </a:rPr>
              <a:t>Pia BAUER</a:t>
            </a:r>
          </a:p>
          <a:p>
            <a:r>
              <a:rPr lang="fr-FR" sz="2000" dirty="0">
                <a:latin typeface="Montserrat" panose="00000500000000000000" pitchFamily="2" charset="0"/>
              </a:rPr>
              <a:t>	Doctorat en mathématiques</a:t>
            </a:r>
          </a:p>
          <a:p>
            <a:r>
              <a:rPr lang="fr-FR" sz="2000" dirty="0">
                <a:latin typeface="Montserrat" panose="00000500000000000000" pitchFamily="2" charset="0"/>
              </a:rPr>
              <a:t>               Certificat d'Aptitude aux Fonctions de Directeur d'Etablissement médico-social</a:t>
            </a:r>
          </a:p>
          <a:p>
            <a:r>
              <a:rPr lang="fr-FR" sz="2000" dirty="0">
                <a:latin typeface="Montserrat" panose="00000500000000000000" pitchFamily="2" charset="0"/>
              </a:rPr>
              <a:t>               </a:t>
            </a:r>
            <a:r>
              <a:rPr lang="fr-FR" sz="2000" b="1" dirty="0">
                <a:latin typeface="Montserrat" panose="00000500000000000000" pitchFamily="2" charset="0"/>
              </a:rPr>
              <a:t>→</a:t>
            </a:r>
            <a:r>
              <a:rPr lang="fr-FR" sz="2000" dirty="0">
                <a:latin typeface="Montserrat" panose="00000500000000000000" pitchFamily="2" charset="0"/>
              </a:rPr>
              <a:t> SCRUM MASTER</a:t>
            </a:r>
          </a:p>
          <a:p>
            <a:endParaRPr lang="fr-FR" sz="2000" b="1" dirty="0">
              <a:latin typeface="Montserrat" panose="00000500000000000000" pitchFamily="2" charset="0"/>
            </a:endParaRPr>
          </a:p>
          <a:p>
            <a:endParaRPr lang="fr-FR" sz="2000" b="1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b="1" dirty="0">
                <a:latin typeface="Montserrat" panose="00000500000000000000" pitchFamily="2" charset="0"/>
              </a:rPr>
              <a:t>Gabrielle GRATECAP</a:t>
            </a:r>
          </a:p>
          <a:p>
            <a:r>
              <a:rPr lang="fr-FR" sz="2000" dirty="0">
                <a:latin typeface="Montserrat" panose="00000500000000000000" pitchFamily="2" charset="0"/>
              </a:rPr>
              <a:t>	Master Neurosciences</a:t>
            </a:r>
          </a:p>
          <a:p>
            <a:r>
              <a:rPr lang="fr-FR" sz="2000" dirty="0">
                <a:latin typeface="Montserrat" panose="00000500000000000000" pitchFamily="2" charset="0"/>
              </a:rPr>
              <a:t> 	</a:t>
            </a:r>
            <a:r>
              <a:rPr lang="fr-FR" sz="2000" b="1" dirty="0">
                <a:latin typeface="Montserrat" panose="00000500000000000000" pitchFamily="2" charset="0"/>
              </a:rPr>
              <a:t>→</a:t>
            </a:r>
            <a:r>
              <a:rPr lang="fr-FR" sz="2000" dirty="0">
                <a:latin typeface="Montserrat" panose="00000500000000000000" pitchFamily="2" charset="0"/>
              </a:rPr>
              <a:t> DEVELOPPEUSE</a:t>
            </a:r>
          </a:p>
          <a:p>
            <a:endParaRPr lang="fr-FR" sz="2000" b="1" dirty="0">
              <a:latin typeface="Montserrat" panose="00000500000000000000" pitchFamily="2" charset="0"/>
            </a:endParaRPr>
          </a:p>
          <a:p>
            <a:endParaRPr lang="fr-FR" sz="2000" b="1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b="1" dirty="0">
                <a:latin typeface="Montserrat" panose="00000500000000000000" pitchFamily="2" charset="0"/>
              </a:rPr>
              <a:t>Moussa SALL</a:t>
            </a:r>
          </a:p>
          <a:p>
            <a:r>
              <a:rPr lang="fr-FR" sz="2000" dirty="0">
                <a:latin typeface="Montserrat" panose="00000500000000000000" pitchFamily="2" charset="0"/>
              </a:rPr>
              <a:t>	Master Management International</a:t>
            </a:r>
          </a:p>
          <a:p>
            <a:r>
              <a:rPr lang="fr-FR" sz="2000" dirty="0">
                <a:latin typeface="Montserrat" panose="00000500000000000000" pitchFamily="2" charset="0"/>
              </a:rPr>
              <a:t> 	</a:t>
            </a:r>
            <a:r>
              <a:rPr lang="fr-FR" sz="2000" b="1" dirty="0">
                <a:latin typeface="Montserrat" panose="00000500000000000000" pitchFamily="2" charset="0"/>
              </a:rPr>
              <a:t>→</a:t>
            </a:r>
            <a:r>
              <a:rPr lang="fr-FR" sz="2000" dirty="0">
                <a:latin typeface="Montserrat" panose="00000500000000000000" pitchFamily="2" charset="0"/>
              </a:rPr>
              <a:t> DEVELOPPEUR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9FFBD-EA53-47F1-A9A9-026B5A27FD1E}"/>
              </a:ext>
            </a:extLst>
          </p:cNvPr>
          <p:cNvSpPr/>
          <p:nvPr/>
        </p:nvSpPr>
        <p:spPr>
          <a:xfrm>
            <a:off x="0" y="-2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6A1C46D-91BE-4496-8473-8F0432BDB164}"/>
              </a:ext>
            </a:extLst>
          </p:cNvPr>
          <p:cNvSpPr txBox="1"/>
          <p:nvPr/>
        </p:nvSpPr>
        <p:spPr>
          <a:xfrm>
            <a:off x="218084" y="174104"/>
            <a:ext cx="1563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Equipe</a:t>
            </a:r>
            <a:endParaRPr lang="fr-FR" sz="12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18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5FF2B6C-D6D8-4FBA-8E2E-0C79A6AFF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50" y="726787"/>
            <a:ext cx="10564699" cy="12003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12AC7C-E6FD-40B1-BCCC-E9DE47B12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50" y="1851286"/>
            <a:ext cx="10574226" cy="50013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0EC133-D8C4-4783-B415-18F2994882AD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FA8C95-A84F-4DC4-B705-539EFAF4656D}"/>
              </a:ext>
            </a:extLst>
          </p:cNvPr>
          <p:cNvSpPr txBox="1"/>
          <p:nvPr/>
        </p:nvSpPr>
        <p:spPr>
          <a:xfrm>
            <a:off x="218084" y="155779"/>
            <a:ext cx="8098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Fonctionnalité 2 : Réservation d’un Voyage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38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271D5B-BCA7-47CD-B92D-7082C76F2970}"/>
              </a:ext>
            </a:extLst>
          </p:cNvPr>
          <p:cNvSpPr/>
          <p:nvPr/>
        </p:nvSpPr>
        <p:spPr>
          <a:xfrm>
            <a:off x="0" y="834781"/>
            <a:ext cx="12192000" cy="602322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0EC133-D8C4-4783-B415-18F2994882AD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FA8C95-A84F-4DC4-B705-539EFAF4656D}"/>
              </a:ext>
            </a:extLst>
          </p:cNvPr>
          <p:cNvSpPr txBox="1"/>
          <p:nvPr/>
        </p:nvSpPr>
        <p:spPr>
          <a:xfrm>
            <a:off x="218084" y="155779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Javascript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1D011F7-989F-4C18-ACE5-4ACD5C5AB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36191" b="2681"/>
          <a:stretch/>
        </p:blipFill>
        <p:spPr>
          <a:xfrm>
            <a:off x="218084" y="990562"/>
            <a:ext cx="11898385" cy="40344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FAF492-B55D-48C1-942F-5A0B32B1EF5D}"/>
              </a:ext>
            </a:extLst>
          </p:cNvPr>
          <p:cNvSpPr/>
          <p:nvPr/>
        </p:nvSpPr>
        <p:spPr>
          <a:xfrm>
            <a:off x="4395831" y="1543574"/>
            <a:ext cx="1417740" cy="5285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F0F23F-27A9-4281-BD23-0E3388E34B54}"/>
              </a:ext>
            </a:extLst>
          </p:cNvPr>
          <p:cNvSpPr/>
          <p:nvPr/>
        </p:nvSpPr>
        <p:spPr>
          <a:xfrm>
            <a:off x="7291431" y="1157681"/>
            <a:ext cx="1609288" cy="2600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6620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ADD2C4-FC9D-435A-99D2-63CEF3B9A169}"/>
              </a:ext>
            </a:extLst>
          </p:cNvPr>
          <p:cNvSpPr/>
          <p:nvPr/>
        </p:nvSpPr>
        <p:spPr>
          <a:xfrm>
            <a:off x="0" y="834781"/>
            <a:ext cx="12192000" cy="602322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D0A78DE-26E2-4746-9B66-72689F4A3C96}"/>
              </a:ext>
            </a:extLst>
          </p:cNvPr>
          <p:cNvSpPr txBox="1"/>
          <p:nvPr/>
        </p:nvSpPr>
        <p:spPr>
          <a:xfrm>
            <a:off x="10518144" y="83478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Présentation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2BE99-A5BB-49EF-AD34-21567C8DCC39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604B4A-1414-4D14-A884-99817BFFE3C1}"/>
              </a:ext>
            </a:extLst>
          </p:cNvPr>
          <p:cNvSpPr txBox="1"/>
          <p:nvPr/>
        </p:nvSpPr>
        <p:spPr>
          <a:xfrm>
            <a:off x="218084" y="155779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Controller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41E8E59-248F-443C-B5F2-FECB14FD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4" y="1617350"/>
            <a:ext cx="6393725" cy="4155116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E8D24EF-9202-4D0B-85BF-692D9A83ECF5}"/>
              </a:ext>
            </a:extLst>
          </p:cNvPr>
          <p:cNvGrpSpPr/>
          <p:nvPr/>
        </p:nvGrpSpPr>
        <p:grpSpPr>
          <a:xfrm>
            <a:off x="218084" y="990562"/>
            <a:ext cx="2303836" cy="369332"/>
            <a:chOff x="218084" y="906011"/>
            <a:chExt cx="2303836" cy="369332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B4398BD6-C7CE-46DD-A0BE-2AEEF8C4A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92" y="1000983"/>
              <a:ext cx="1988221" cy="17938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24969C-A009-47D2-9D1F-4287EC49833E}"/>
                </a:ext>
              </a:extLst>
            </p:cNvPr>
            <p:cNvSpPr/>
            <p:nvPr/>
          </p:nvSpPr>
          <p:spPr>
            <a:xfrm>
              <a:off x="218084" y="906011"/>
              <a:ext cx="2303836" cy="369332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25467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E888549-F5D9-464A-A0EC-8903F5FE3591}"/>
              </a:ext>
            </a:extLst>
          </p:cNvPr>
          <p:cNvSpPr/>
          <p:nvPr/>
        </p:nvSpPr>
        <p:spPr>
          <a:xfrm>
            <a:off x="0" y="834781"/>
            <a:ext cx="12192000" cy="602322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D0A78DE-26E2-4746-9B66-72689F4A3C96}"/>
              </a:ext>
            </a:extLst>
          </p:cNvPr>
          <p:cNvSpPr txBox="1"/>
          <p:nvPr/>
        </p:nvSpPr>
        <p:spPr>
          <a:xfrm>
            <a:off x="10022816" y="834781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Base de données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2BE99-A5BB-49EF-AD34-21567C8DCC39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604B4A-1414-4D14-A884-99817BFFE3C1}"/>
              </a:ext>
            </a:extLst>
          </p:cNvPr>
          <p:cNvSpPr txBox="1"/>
          <p:nvPr/>
        </p:nvSpPr>
        <p:spPr>
          <a:xfrm>
            <a:off x="218084" y="155779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Base de Données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470B429-EE29-4938-9C04-C2E5BA2F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r="-1"/>
          <a:stretch/>
        </p:blipFill>
        <p:spPr>
          <a:xfrm>
            <a:off x="218084" y="1032363"/>
            <a:ext cx="6700743" cy="9145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90DF1E8-2444-47E1-9281-1E6D27B54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4" y="3846391"/>
            <a:ext cx="6973273" cy="9145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13B4534-3212-478C-A92D-C7AA30C18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084" y="2444140"/>
            <a:ext cx="563958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3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0EC133-D8C4-4783-B415-18F2994882AD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FA8C95-A84F-4DC4-B705-539EFAF4656D}"/>
              </a:ext>
            </a:extLst>
          </p:cNvPr>
          <p:cNvSpPr txBox="1"/>
          <p:nvPr/>
        </p:nvSpPr>
        <p:spPr>
          <a:xfrm>
            <a:off x="218084" y="155779"/>
            <a:ext cx="8098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Fonctionnalité 2 : Réservation d’un Voyage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8F97684-473A-4F8C-8BB0-25DB289BE7A4}"/>
              </a:ext>
            </a:extLst>
          </p:cNvPr>
          <p:cNvGrpSpPr/>
          <p:nvPr/>
        </p:nvGrpSpPr>
        <p:grpSpPr>
          <a:xfrm>
            <a:off x="766018" y="834780"/>
            <a:ext cx="10659963" cy="5714742"/>
            <a:chOff x="766018" y="834780"/>
            <a:chExt cx="10659963" cy="571474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F330180-3E5B-493D-8281-0DDDB133A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510"/>
            <a:stretch/>
          </p:blipFill>
          <p:spPr>
            <a:xfrm>
              <a:off x="775545" y="4261607"/>
              <a:ext cx="10650436" cy="2287915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BEDDB92E-61CA-454C-B959-6D035055B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029"/>
            <a:stretch/>
          </p:blipFill>
          <p:spPr>
            <a:xfrm>
              <a:off x="766018" y="834780"/>
              <a:ext cx="10659963" cy="3426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403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8E709A-2FD0-473B-865B-EA6E1B2DA9DF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FE9641E-2CD9-4455-ABDC-A624BBE40AEF}"/>
              </a:ext>
            </a:extLst>
          </p:cNvPr>
          <p:cNvSpPr txBox="1"/>
          <p:nvPr/>
        </p:nvSpPr>
        <p:spPr>
          <a:xfrm>
            <a:off x="218084" y="155779"/>
            <a:ext cx="784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Fonctionnalité 3 : Authentification Client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89D639-3333-450A-ABA3-E731D83C8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6" y="1318918"/>
            <a:ext cx="10669489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8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3313F-F8B7-41AA-910F-0CEA16E04056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3E021F4-FE86-4F19-B438-28E5D680F2B4}"/>
              </a:ext>
            </a:extLst>
          </p:cNvPr>
          <p:cNvSpPr txBox="1"/>
          <p:nvPr/>
        </p:nvSpPr>
        <p:spPr>
          <a:xfrm>
            <a:off x="218084" y="155779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Controller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88284E-B72F-4270-9B30-587172E5183B}"/>
              </a:ext>
            </a:extLst>
          </p:cNvPr>
          <p:cNvSpPr/>
          <p:nvPr/>
        </p:nvSpPr>
        <p:spPr>
          <a:xfrm>
            <a:off x="0" y="834781"/>
            <a:ext cx="12192000" cy="602322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A1F447-2D40-4EE8-8E5F-BEF4B0378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4" y="990561"/>
            <a:ext cx="8251043" cy="21301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1A1EDDC-0840-47B1-859F-586E0642EA9D}"/>
              </a:ext>
            </a:extLst>
          </p:cNvPr>
          <p:cNvSpPr txBox="1"/>
          <p:nvPr/>
        </p:nvSpPr>
        <p:spPr>
          <a:xfrm>
            <a:off x="10518144" y="83478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Présentation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1FC1E6C-FA0A-4BDD-BAB9-450763E9A401}"/>
              </a:ext>
            </a:extLst>
          </p:cNvPr>
          <p:cNvGrpSpPr/>
          <p:nvPr/>
        </p:nvGrpSpPr>
        <p:grpSpPr>
          <a:xfrm>
            <a:off x="906480" y="4313376"/>
            <a:ext cx="10379040" cy="1560353"/>
            <a:chOff x="1300293" y="4762848"/>
            <a:chExt cx="10379040" cy="15603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95E6971-29BB-47CD-999C-4FD5C6CAA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"/>
            <a:stretch/>
          </p:blipFill>
          <p:spPr>
            <a:xfrm>
              <a:off x="1400725" y="4837094"/>
              <a:ext cx="9004420" cy="148610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FE9CD4-DBE0-4C34-B926-5C98004DE157}"/>
                </a:ext>
              </a:extLst>
            </p:cNvPr>
            <p:cNvSpPr/>
            <p:nvPr/>
          </p:nvSpPr>
          <p:spPr>
            <a:xfrm>
              <a:off x="1300293" y="4762850"/>
              <a:ext cx="10377182" cy="1560351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162A72-DC7E-42D3-96D8-5F335AA223B7}"/>
                </a:ext>
              </a:extLst>
            </p:cNvPr>
            <p:cNvSpPr txBox="1"/>
            <p:nvPr/>
          </p:nvSpPr>
          <p:spPr>
            <a:xfrm>
              <a:off x="10156159" y="4762848"/>
              <a:ext cx="15231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dirty="0">
                  <a:solidFill>
                    <a:schemeClr val="bg1"/>
                  </a:solidFill>
                  <a:latin typeface="Montserrat" panose="00000500000000000000" pitchFamily="2" charset="0"/>
                </a:rPr>
                <a:t>Persistance</a:t>
              </a:r>
            </a:p>
          </p:txBody>
        </p:sp>
      </p:grp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ADD23F7-2D4B-41E0-88C0-D6B94F9D5227}"/>
              </a:ext>
            </a:extLst>
          </p:cNvPr>
          <p:cNvCxnSpPr>
            <a:cxnSpLocks/>
          </p:cNvCxnSpPr>
          <p:nvPr/>
        </p:nvCxnSpPr>
        <p:spPr>
          <a:xfrm flipH="1">
            <a:off x="1853967" y="2550253"/>
            <a:ext cx="1535185" cy="176312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8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3313F-F8B7-41AA-910F-0CEA16E04056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3E021F4-FE86-4F19-B438-28E5D680F2B4}"/>
              </a:ext>
            </a:extLst>
          </p:cNvPr>
          <p:cNvSpPr txBox="1"/>
          <p:nvPr/>
        </p:nvSpPr>
        <p:spPr>
          <a:xfrm>
            <a:off x="218084" y="155779"/>
            <a:ext cx="784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Fonctionnalité 3 : Authentification Client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14A24E-88BC-4EA1-B713-6E24ADED2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8" y="834780"/>
            <a:ext cx="10659963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1371136" y="931069"/>
            <a:ext cx="9449729" cy="49958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ontserrat" panose="00000500000000000000" pitchFamily="2" charset="0"/>
              </a:rPr>
              <a:t>BILAN</a:t>
            </a:r>
            <a:endParaRPr lang="fr-F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473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CF962-2B59-4E74-AC32-82CC900B573E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</a:t>
            </a:r>
            <a:r>
              <a:rPr lang="fr-FR" sz="2000" b="1" cap="small" dirty="0" err="1">
                <a:solidFill>
                  <a:schemeClr val="bg1"/>
                </a:solidFill>
                <a:latin typeface="Montserrat" panose="00000500000000000000" pitchFamily="2" charset="0"/>
              </a:rPr>
              <a:t>Burnup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 chart :  sprint pour release 1 (</a:t>
            </a:r>
            <a:r>
              <a:rPr lang="fr-FR" sz="2000" b="1" cap="small" dirty="0" err="1">
                <a:solidFill>
                  <a:schemeClr val="bg1"/>
                </a:solidFill>
                <a:latin typeface="Montserrat" panose="00000500000000000000" pitchFamily="2" charset="0"/>
              </a:rPr>
              <a:t>mvp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) sur 3 jours, 3 ETP, 10 user stories</a:t>
            </a:r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FFEDC0DE-CD7B-4F6A-9D96-2B41BEC4BE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442476"/>
              </p:ext>
            </p:extLst>
          </p:nvPr>
        </p:nvGraphicFramePr>
        <p:xfrm>
          <a:off x="3020037" y="1400961"/>
          <a:ext cx="6996417" cy="5066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8395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1371136" y="931069"/>
            <a:ext cx="9449729" cy="49958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ontserrat" panose="00000500000000000000" pitchFamily="2" charset="0"/>
              </a:rPr>
              <a:t>CONTEXTE</a:t>
            </a:r>
            <a:endParaRPr lang="fr-F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34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1371136" y="931069"/>
            <a:ext cx="9449729" cy="49958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ontserrat" panose="00000500000000000000" pitchFamily="2" charset="0"/>
              </a:rPr>
              <a:t>MERCI</a:t>
            </a:r>
            <a:endParaRPr lang="fr-F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17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7AFBDD-6041-4C74-9B7D-268F0C502A5A}"/>
              </a:ext>
            </a:extLst>
          </p:cNvPr>
          <p:cNvSpPr txBox="1"/>
          <p:nvPr/>
        </p:nvSpPr>
        <p:spPr>
          <a:xfrm>
            <a:off x="218084" y="155779"/>
            <a:ext cx="3650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Client : BoVoyages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B6876E-68ED-490D-8605-922777973998}"/>
              </a:ext>
            </a:extLst>
          </p:cNvPr>
          <p:cNvSpPr txBox="1"/>
          <p:nvPr/>
        </p:nvSpPr>
        <p:spPr>
          <a:xfrm>
            <a:off x="728662" y="1076649"/>
            <a:ext cx="1073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dirty="0">
                <a:latin typeface="Montserrat" panose="00000500000000000000" pitchFamily="2" charset="0"/>
              </a:rPr>
              <a:t>Vente des </a:t>
            </a:r>
            <a:r>
              <a:rPr lang="fr-FR" b="1" dirty="0">
                <a:latin typeface="Montserrat" panose="00000500000000000000" pitchFamily="2" charset="0"/>
              </a:rPr>
              <a:t>voyages invendus </a:t>
            </a:r>
            <a:r>
              <a:rPr lang="fr-FR" dirty="0">
                <a:latin typeface="Montserrat" panose="00000500000000000000" pitchFamily="2" charset="0"/>
              </a:rPr>
              <a:t>des agences de voyages</a:t>
            </a:r>
          </a:p>
          <a:p>
            <a:pPr algn="just"/>
            <a:endParaRPr lang="fr-FR" dirty="0">
              <a:latin typeface="Montserrat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dirty="0">
                <a:latin typeface="Montserrat" panose="00000500000000000000" pitchFamily="2" charset="0"/>
              </a:rPr>
              <a:t>Système de </a:t>
            </a:r>
            <a:r>
              <a:rPr lang="fr-FR" b="1" dirty="0">
                <a:latin typeface="Montserrat" panose="00000500000000000000" pitchFamily="2" charset="0"/>
              </a:rPr>
              <a:t>vente flash </a:t>
            </a:r>
            <a:r>
              <a:rPr lang="fr-FR" dirty="0">
                <a:latin typeface="Montserrat" panose="00000500000000000000" pitchFamily="2" charset="0"/>
              </a:rPr>
              <a:t>: dates fixées et imminentes → </a:t>
            </a:r>
            <a:r>
              <a:rPr lang="fr-FR" b="1" dirty="0">
                <a:latin typeface="Montserrat" panose="00000500000000000000" pitchFamily="2" charset="0"/>
              </a:rPr>
              <a:t>prix soldés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6E2D50-DD85-408C-B330-645DFBB27E93}"/>
              </a:ext>
            </a:extLst>
          </p:cNvPr>
          <p:cNvGrpSpPr/>
          <p:nvPr/>
        </p:nvGrpSpPr>
        <p:grpSpPr>
          <a:xfrm>
            <a:off x="2125624" y="3355686"/>
            <a:ext cx="7940753" cy="3249275"/>
            <a:chOff x="2004908" y="3318500"/>
            <a:chExt cx="7940753" cy="3249275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83D7D23-E192-4EC7-BECF-FA0D71B4143D}"/>
                </a:ext>
              </a:extLst>
            </p:cNvPr>
            <p:cNvGrpSpPr/>
            <p:nvPr/>
          </p:nvGrpSpPr>
          <p:grpSpPr>
            <a:xfrm>
              <a:off x="2004909" y="3318500"/>
              <a:ext cx="7940752" cy="963827"/>
              <a:chOff x="3439762" y="1444156"/>
              <a:chExt cx="7955466" cy="96382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4DBA96E-FC48-45FE-BF0D-1019B43957DB}"/>
                  </a:ext>
                </a:extLst>
              </p:cNvPr>
              <p:cNvSpPr/>
              <p:nvPr/>
            </p:nvSpPr>
            <p:spPr>
              <a:xfrm>
                <a:off x="3439762" y="1444156"/>
                <a:ext cx="7955466" cy="9638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5A4BD3-F8CB-4DF9-9DE0-F3CCE014B32B}"/>
                  </a:ext>
                </a:extLst>
              </p:cNvPr>
              <p:cNvSpPr/>
              <p:nvPr/>
            </p:nvSpPr>
            <p:spPr>
              <a:xfrm>
                <a:off x="5167365" y="1572126"/>
                <a:ext cx="450025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b="1" dirty="0">
                    <a:latin typeface="Montserrat" panose="00000500000000000000" pitchFamily="2" charset="0"/>
                  </a:rPr>
                  <a:t>Inaccessibilité, absence de visibilité</a:t>
                </a:r>
              </a:p>
              <a:p>
                <a:pPr algn="ctr"/>
                <a:r>
                  <a:rPr lang="fr-FR" b="1" i="1" dirty="0">
                    <a:latin typeface="Montserrat" panose="00000500000000000000" pitchFamily="2" charset="0"/>
                  </a:rPr>
                  <a:t>↘ </a:t>
                </a:r>
                <a:r>
                  <a:rPr lang="fr-FR" i="1" dirty="0">
                    <a:latin typeface="Montserrat" panose="00000500000000000000" pitchFamily="2" charset="0"/>
                  </a:rPr>
                  <a:t>Chiffre d’affaires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D563A220-F279-40B6-AA28-66E9D569141C}"/>
                </a:ext>
              </a:extLst>
            </p:cNvPr>
            <p:cNvGrpSpPr/>
            <p:nvPr/>
          </p:nvGrpSpPr>
          <p:grpSpPr>
            <a:xfrm>
              <a:off x="2004908" y="5548600"/>
              <a:ext cx="7940753" cy="1019175"/>
              <a:chOff x="3468771" y="3651220"/>
              <a:chExt cx="5665317" cy="101917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30E747F-6290-4177-B373-5ED2DB0FA107}"/>
                  </a:ext>
                </a:extLst>
              </p:cNvPr>
              <p:cNvSpPr/>
              <p:nvPr/>
            </p:nvSpPr>
            <p:spPr>
              <a:xfrm>
                <a:off x="3468771" y="3651220"/>
                <a:ext cx="5665317" cy="101917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1053B3-2505-4959-9D16-DA9D4CFA396E}"/>
                  </a:ext>
                </a:extLst>
              </p:cNvPr>
              <p:cNvSpPr/>
              <p:nvPr/>
            </p:nvSpPr>
            <p:spPr>
              <a:xfrm>
                <a:off x="3603763" y="3837642"/>
                <a:ext cx="539533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b="1" dirty="0">
                    <a:latin typeface="Montserrat" panose="00000500000000000000" pitchFamily="2" charset="0"/>
                  </a:rPr>
                  <a:t>Absence de suivi qualité et marketing</a:t>
                </a:r>
              </a:p>
              <a:p>
                <a:pPr algn="ctr"/>
                <a:r>
                  <a:rPr lang="fr-FR" b="1" i="1" dirty="0">
                    <a:latin typeface="Montserrat" panose="00000500000000000000" pitchFamily="2" charset="0"/>
                  </a:rPr>
                  <a:t>↘ </a:t>
                </a:r>
                <a:r>
                  <a:rPr lang="fr-FR" i="1" dirty="0">
                    <a:latin typeface="Montserrat" panose="00000500000000000000" pitchFamily="2" charset="0"/>
                  </a:rPr>
                  <a:t>Image</a:t>
                </a:r>
                <a:r>
                  <a:rPr lang="fr-FR" b="1" dirty="0">
                    <a:latin typeface="Montserrat" panose="00000500000000000000" pitchFamily="2" charset="0"/>
                  </a:rPr>
                  <a:t>  </a:t>
                </a:r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A43A6EF4-7931-4AEA-AA91-C3395872A3FE}"/>
                </a:ext>
              </a:extLst>
            </p:cNvPr>
            <p:cNvGrpSpPr/>
            <p:nvPr/>
          </p:nvGrpSpPr>
          <p:grpSpPr>
            <a:xfrm>
              <a:off x="2004909" y="4405876"/>
              <a:ext cx="7940752" cy="1019175"/>
              <a:chOff x="3569205" y="2849309"/>
              <a:chExt cx="7955466" cy="101917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A16500-722B-441B-82F5-246FABCCCEC1}"/>
                  </a:ext>
                </a:extLst>
              </p:cNvPr>
              <p:cNvSpPr/>
              <p:nvPr/>
            </p:nvSpPr>
            <p:spPr>
              <a:xfrm>
                <a:off x="3569205" y="2849309"/>
                <a:ext cx="7955466" cy="1019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C671F3-A6D2-41C0-8D35-DD4F168614B0}"/>
                  </a:ext>
                </a:extLst>
              </p:cNvPr>
              <p:cNvSpPr/>
              <p:nvPr/>
            </p:nvSpPr>
            <p:spPr>
              <a:xfrm>
                <a:off x="3674454" y="3035731"/>
                <a:ext cx="774497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b="1" dirty="0">
                    <a:latin typeface="Montserrat" panose="00000500000000000000" pitchFamily="2" charset="0"/>
                  </a:rPr>
                  <a:t>Lenteur administrative, problème d’archivage</a:t>
                </a:r>
              </a:p>
              <a:p>
                <a:pPr algn="ctr"/>
                <a:r>
                  <a:rPr lang="fr-FR" b="1" dirty="0">
                    <a:latin typeface="Montserrat" panose="00000500000000000000" pitchFamily="2" charset="0"/>
                  </a:rPr>
                  <a:t>↗ </a:t>
                </a:r>
                <a:r>
                  <a:rPr lang="fr-FR" i="1" dirty="0">
                    <a:latin typeface="Montserrat" panose="00000500000000000000" pitchFamily="2" charset="0"/>
                  </a:rPr>
                  <a:t>Coûts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83F240-8F66-48FA-86FC-44D0E60A650D}"/>
              </a:ext>
            </a:extLst>
          </p:cNvPr>
          <p:cNvSpPr/>
          <p:nvPr/>
        </p:nvSpPr>
        <p:spPr>
          <a:xfrm>
            <a:off x="-3716" y="2241848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5AC21A-9D27-43F1-9CF6-39A1666494FC}"/>
              </a:ext>
            </a:extLst>
          </p:cNvPr>
          <p:cNvSpPr txBox="1"/>
          <p:nvPr/>
        </p:nvSpPr>
        <p:spPr>
          <a:xfrm>
            <a:off x="214368" y="2397629"/>
            <a:ext cx="4628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Problématique &amp; Enjeux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67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E9480CC8-6D71-4585-8C57-92729D410214}"/>
              </a:ext>
            </a:extLst>
          </p:cNvPr>
          <p:cNvGrpSpPr/>
          <p:nvPr/>
        </p:nvGrpSpPr>
        <p:grpSpPr>
          <a:xfrm>
            <a:off x="2061167" y="1130906"/>
            <a:ext cx="8069667" cy="4881939"/>
            <a:chOff x="1617257" y="1326333"/>
            <a:chExt cx="8069667" cy="4881939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D53111D-4A40-4EEA-BD97-0682E053ABAE}"/>
                </a:ext>
              </a:extLst>
            </p:cNvPr>
            <p:cNvGrpSpPr/>
            <p:nvPr/>
          </p:nvGrpSpPr>
          <p:grpSpPr>
            <a:xfrm>
              <a:off x="1617257" y="1326333"/>
              <a:ext cx="8069667" cy="1428499"/>
              <a:chOff x="4006038" y="1427679"/>
              <a:chExt cx="8069667" cy="142849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9E831C-EBFA-44B6-83BF-856E371BF36F}"/>
                  </a:ext>
                </a:extLst>
              </p:cNvPr>
              <p:cNvSpPr/>
              <p:nvPr/>
            </p:nvSpPr>
            <p:spPr>
              <a:xfrm>
                <a:off x="4006038" y="1427679"/>
                <a:ext cx="8069667" cy="14284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A0F54E-466E-4602-87AB-DAE01BBA3627}"/>
                  </a:ext>
                </a:extLst>
              </p:cNvPr>
              <p:cNvSpPr/>
              <p:nvPr/>
            </p:nvSpPr>
            <p:spPr>
              <a:xfrm>
                <a:off x="4288088" y="1634097"/>
                <a:ext cx="750558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2000" b="1" dirty="0">
                    <a:latin typeface="Montserrat" panose="00000500000000000000" pitchFamily="2" charset="0"/>
                  </a:rPr>
                  <a:t>Application Web</a:t>
                </a:r>
              </a:p>
              <a:p>
                <a:pPr algn="ctr"/>
                <a:endParaRPr lang="fr-FR" sz="2000" b="1" dirty="0"/>
              </a:p>
              <a:p>
                <a:pPr algn="ctr"/>
                <a:r>
                  <a:rPr lang="fr-FR" sz="2000" i="1" dirty="0">
                    <a:latin typeface="Montserrat" panose="00000500000000000000" pitchFamily="2" charset="0"/>
                  </a:rPr>
                  <a:t>Réservation et paiement en ligne disponible 7j/7, 24h/24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45686988-1145-4618-9650-17FFCADF99FA}"/>
                </a:ext>
              </a:extLst>
            </p:cNvPr>
            <p:cNvGrpSpPr/>
            <p:nvPr/>
          </p:nvGrpSpPr>
          <p:grpSpPr>
            <a:xfrm>
              <a:off x="1617257" y="4779773"/>
              <a:ext cx="8069666" cy="1428499"/>
              <a:chOff x="4006039" y="4448175"/>
              <a:chExt cx="5746641" cy="142849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7FF371-6114-44C2-974C-DB0FCB3DC398}"/>
                  </a:ext>
                </a:extLst>
              </p:cNvPr>
              <p:cNvSpPr/>
              <p:nvPr/>
            </p:nvSpPr>
            <p:spPr>
              <a:xfrm>
                <a:off x="4006039" y="4448175"/>
                <a:ext cx="5746641" cy="142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265C3A-A97D-41C2-A132-F2EEA4E88496}"/>
                  </a:ext>
                </a:extLst>
              </p:cNvPr>
              <p:cNvSpPr/>
              <p:nvPr/>
            </p:nvSpPr>
            <p:spPr>
              <a:xfrm>
                <a:off x="5742838" y="4654593"/>
                <a:ext cx="2273043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2000" b="1" dirty="0">
                    <a:latin typeface="Montserrat" panose="00000500000000000000" pitchFamily="2" charset="0"/>
                  </a:rPr>
                  <a:t>Base de données</a:t>
                </a:r>
              </a:p>
              <a:p>
                <a:pPr algn="ctr"/>
                <a:endParaRPr lang="fr-FR" sz="2000" b="1" dirty="0"/>
              </a:p>
              <a:p>
                <a:pPr algn="ctr"/>
                <a:r>
                  <a:rPr lang="fr-FR" sz="2000" i="1" dirty="0">
                    <a:latin typeface="Montserrat" panose="00000500000000000000" pitchFamily="2" charset="0"/>
                  </a:rPr>
                  <a:t>Sauvegarde des clients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0DF78B0-D60B-4559-B52B-BE8B932C5DB7}"/>
                </a:ext>
              </a:extLst>
            </p:cNvPr>
            <p:cNvGrpSpPr/>
            <p:nvPr/>
          </p:nvGrpSpPr>
          <p:grpSpPr>
            <a:xfrm>
              <a:off x="1617257" y="3053053"/>
              <a:ext cx="8069667" cy="1428499"/>
              <a:chOff x="4006038" y="2868649"/>
              <a:chExt cx="8069667" cy="142849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A80A99C-F37B-4FD7-AC53-ABDDB361A314}"/>
                  </a:ext>
                </a:extLst>
              </p:cNvPr>
              <p:cNvSpPr/>
              <p:nvPr/>
            </p:nvSpPr>
            <p:spPr>
              <a:xfrm>
                <a:off x="4006038" y="2868649"/>
                <a:ext cx="8069667" cy="14284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B5BAAB-EA32-4462-B294-58E5016A5ACA}"/>
                  </a:ext>
                </a:extLst>
              </p:cNvPr>
              <p:cNvSpPr/>
              <p:nvPr/>
            </p:nvSpPr>
            <p:spPr>
              <a:xfrm>
                <a:off x="5838186" y="3075067"/>
                <a:ext cx="4405373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2000" b="1" dirty="0">
                    <a:latin typeface="Montserrat" panose="00000500000000000000" pitchFamily="2" charset="0"/>
                  </a:rPr>
                  <a:t>Site bien construit et attrayant</a:t>
                </a:r>
              </a:p>
              <a:p>
                <a:pPr algn="ctr"/>
                <a:endParaRPr lang="fr-FR" sz="2000" b="1" dirty="0"/>
              </a:p>
              <a:p>
                <a:pPr algn="ctr"/>
                <a:r>
                  <a:rPr lang="fr-FR" sz="2000" b="1" i="1" dirty="0">
                    <a:latin typeface="Montserrat" panose="00000500000000000000" pitchFamily="2" charset="0"/>
                  </a:rPr>
                  <a:t>↗</a:t>
                </a:r>
                <a:r>
                  <a:rPr lang="fr-FR" sz="2000" i="1" dirty="0">
                    <a:latin typeface="Montserrat" panose="00000500000000000000" pitchFamily="2" charset="0"/>
                  </a:rPr>
                  <a:t> Nombre de visites</a:t>
                </a:r>
              </a:p>
            </p:txBody>
          </p:sp>
        </p:grp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3672D70-5925-4612-949A-C284962A0316}"/>
              </a:ext>
            </a:extLst>
          </p:cNvPr>
          <p:cNvSpPr txBox="1"/>
          <p:nvPr/>
        </p:nvSpPr>
        <p:spPr>
          <a:xfrm>
            <a:off x="2061167" y="6219263"/>
            <a:ext cx="90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anose="00000500000000000000" pitchFamily="2" charset="0"/>
              </a:rPr>
              <a:t>VALEUR AJOUTEE : Sécurisation des transactions bancaires (Java)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2C040E-A2A3-4774-84BD-95EF0E966959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B4606A0-D3A7-4202-9566-FE7D70B875D5}"/>
              </a:ext>
            </a:extLst>
          </p:cNvPr>
          <p:cNvSpPr txBox="1"/>
          <p:nvPr/>
        </p:nvSpPr>
        <p:spPr>
          <a:xfrm>
            <a:off x="218084" y="155779"/>
            <a:ext cx="764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Solution : Automatisation des Processus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7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1371136" y="931069"/>
            <a:ext cx="9449729" cy="49958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ontserrat" panose="00000500000000000000" pitchFamily="2" charset="0"/>
              </a:rPr>
              <a:t>CONCEPTION</a:t>
            </a:r>
            <a:endParaRPr lang="fr-F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2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1AEE977D-493C-41AB-BC46-258414113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279"/>
            <a:ext cx="12192000" cy="52988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88551B-AB7E-4A4F-B686-3793E6F19EF8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7298F8-004C-49C1-9EB1-4EBD6DA94B5C}"/>
              </a:ext>
            </a:extLst>
          </p:cNvPr>
          <p:cNvSpPr txBox="1"/>
          <p:nvPr/>
        </p:nvSpPr>
        <p:spPr>
          <a:xfrm>
            <a:off x="218084" y="155779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User Story Mapping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612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0C70359-D2D0-4892-A72E-547E58609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2" b="6443"/>
          <a:stretch/>
        </p:blipFill>
        <p:spPr>
          <a:xfrm>
            <a:off x="1907868" y="1677710"/>
            <a:ext cx="8376265" cy="43204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CEAC03-1654-4F10-A0C6-A1C83CC8E1DA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44750AC-0C99-46CB-A0A6-B79B1FD42B1F}"/>
              </a:ext>
            </a:extLst>
          </p:cNvPr>
          <p:cNvSpPr txBox="1"/>
          <p:nvPr/>
        </p:nvSpPr>
        <p:spPr>
          <a:xfrm>
            <a:off x="218084" y="155779"/>
            <a:ext cx="5838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Diagramme de cas d’Utilisation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04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2CA7115-A313-48EE-B48F-17E29FB7A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r="1691" b="10751"/>
          <a:stretch/>
        </p:blipFill>
        <p:spPr>
          <a:xfrm>
            <a:off x="1406554" y="1079996"/>
            <a:ext cx="9378892" cy="5362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3DA1EB-4537-4490-890D-72FAFCA2B589}"/>
              </a:ext>
            </a:extLst>
          </p:cNvPr>
          <p:cNvSpPr/>
          <p:nvPr/>
        </p:nvSpPr>
        <p:spPr>
          <a:xfrm>
            <a:off x="0" y="-2"/>
            <a:ext cx="12195716" cy="834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12F2F8-EF95-492F-9A52-3F3994D54809}"/>
              </a:ext>
            </a:extLst>
          </p:cNvPr>
          <p:cNvSpPr txBox="1"/>
          <p:nvPr/>
        </p:nvSpPr>
        <p:spPr>
          <a:xfrm>
            <a:off x="218084" y="155779"/>
            <a:ext cx="4216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Diagramme de Classes</a:t>
            </a:r>
            <a:endParaRPr lang="fr-FR" sz="11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653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235</Words>
  <Application>Microsoft Office PowerPoint</Application>
  <PresentationFormat>Grand écran</PresentationFormat>
  <Paragraphs>114</Paragraphs>
  <Slides>30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Dubai Medium</vt:lpstr>
      <vt:lpstr>Montserrat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Gabrielle gratecap</cp:lastModifiedBy>
  <cp:revision>95</cp:revision>
  <dcterms:created xsi:type="dcterms:W3CDTF">2012-07-30T22:21:58Z</dcterms:created>
  <dcterms:modified xsi:type="dcterms:W3CDTF">2018-10-24T01:12:42Z</dcterms:modified>
</cp:coreProperties>
</file>